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83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6F4ED2-E8E9-46E8-9B78-1DF5587686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8AA988-DA7D-4E48-BFFC-434415F8D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9B9783-4515-469A-97A0-6180BA016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B849C5-6EB7-4458-BAE3-6A8FA0808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2495DB-27C1-45D8-A7A4-1F1357B53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94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8ED6D7-3421-4802-BD23-A9A93DCD8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48886B4-735D-46C5-9722-5EB60CD39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1F2390-4DCB-428E-9F37-E8FB87B84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BDCEC0-1F80-41DF-8944-72143A198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F9429B-7F50-4845-AAB1-C84A71AD2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68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F679FCE-8890-47A2-892E-4364F45350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419F4F8-E7AD-4441-B76F-2A0C09E8C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4D6671-D522-4C17-BAE3-C42FCD619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E11BDF-681E-4502-BAD3-7FFE70167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377794-F0E9-4DFB-9068-0783399FE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7EA5F4-7E48-45AD-8F6A-71BD2CAE2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FC7645-4FEC-4B74-A566-D05059FF3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052DE1-6689-4CE9-ACED-AAFC0D6FF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BD699F-34AB-40EF-8E66-1AD6A1C4F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5D5BE0-430C-45F0-9112-FEFB1066D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922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DBBCEF-5CB8-4B22-BB89-817C58FFD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2E49C5-6F2C-4243-88C1-398A65345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5338CB-6E16-434F-833C-B755560E1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6FB638-1B3D-4D6B-BF02-1D869E733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D46581-E3A4-4AFA-A397-0B2FA8BB3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27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D4B8F5-1BEC-4EA2-9CC6-BDFC78667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52EB64-A708-42F9-9851-EFB467658B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7EA4D9-DFAD-480C-A1FF-5DE9412AD0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1D2AE2-8094-4A0F-BC08-3E37AD9AB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6B42966-384C-44F1-810C-CD77E2D0B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8D5DF9-90BD-41B5-B641-D5C394099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56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94AC34-C7D6-4183-8583-0F10D837F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36BC81-222E-4B97-9058-5E8FEF891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3E3152-11D9-4940-B44E-F54B2FEC4C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0B43125-39D3-4398-8C47-7CBCF2AD05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087AE5C-62EB-496C-9D6E-522E2420A7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11DE9F9-816C-4DCF-A973-0BFC7365D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0B7939-7B2D-47D6-888D-9A7DFB5CF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0D6D1BC-175C-4E20-9CE3-FEED3A0A1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92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11B919-0C79-47D6-94BF-D5AC6ABDB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41E2427-7805-47DE-8CD5-B9C98F6AE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A88919F-C9EE-46AE-AAC4-2E70A108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BF519C1-F671-45E6-B4D0-FF1698D9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53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4BDE91D-6134-46B4-854E-71641B061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1A5C9C3-E912-45C1-9BC3-703649DE7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09DD78E-FEBC-4F28-A109-2B8849EEE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B326B3-5D53-4ED6-AB6E-802C0A519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AF5B65-6FC1-4333-BDE8-6765AB962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6289C6C-82FD-4CC2-9E44-4F8F73541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4F64A6-1D36-4551-B6BF-2E96BC602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93EBCFF-267E-4FCB-8E1C-E6B99F13E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FEF405-8AEF-41F3-A9CE-245C61087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7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D83FB7-6E88-4AA7-8333-5173F93A7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77B3387-D83C-4C57-B76B-F7358E0CBD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2CAEF4C-726E-417C-93E7-88507A0DA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CA8BF5-B216-42BB-ABDB-44A6BC83F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41255A-66F2-48F5-A06E-A598A710D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61AA13A-24E6-4208-876E-155D1ED5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720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0C49627-26F9-4062-85AF-CD3996C71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8218B2-28F5-48C1-BAAB-B3041E2A7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CB6E96-17A4-46FD-ABBB-B30A520705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212CC1-21BA-4155-A743-BF7004ACC6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95B718-0A29-4FB1-89C2-3AC685DA5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8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385245"/>
            <a:ext cx="9144000" cy="2387600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dirty="0">
                <a:solidFill>
                  <a:schemeClr val="accent1">
                    <a:lumMod val="60000"/>
                    <a:lumOff val="40000"/>
                  </a:schemeClr>
                </a:solidFill>
                <a:latin typeface="Bernard MT Condensed" panose="02050806060905020404" pitchFamily="18" charset="0"/>
              </a:rPr>
              <a:t>Proyecto </a:t>
            </a:r>
            <a:r>
              <a:rPr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Bernard MT Condensed" panose="02050806060905020404" pitchFamily="18" charset="0"/>
              </a:rPr>
              <a:t>Integrador</a:t>
            </a:r>
            <a:r>
              <a:rPr dirty="0">
                <a:solidFill>
                  <a:schemeClr val="accent1">
                    <a:lumMod val="60000"/>
                    <a:lumOff val="40000"/>
                  </a:schemeClr>
                </a:solidFill>
                <a:latin typeface="Bernard MT Condensed" panose="02050806060905020404" pitchFamily="18" charset="0"/>
              </a:rPr>
              <a:t> - </a:t>
            </a:r>
            <a:r>
              <a:rPr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Bernard MT Condensed" panose="02050806060905020404" pitchFamily="18" charset="0"/>
              </a:rPr>
              <a:t>Equipo</a:t>
            </a:r>
            <a:r>
              <a:rPr dirty="0">
                <a:solidFill>
                  <a:schemeClr val="accent1">
                    <a:lumMod val="60000"/>
                    <a:lumOff val="40000"/>
                  </a:schemeClr>
                </a:solidFill>
                <a:latin typeface="Bernard MT Condensed" panose="02050806060905020404" pitchFamily="18" charset="0"/>
              </a:rPr>
              <a:t>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9322" y="3429084"/>
            <a:ext cx="7093353" cy="1012219"/>
          </a:xfrm>
        </p:spPr>
        <p:txBody>
          <a:bodyPr/>
          <a:lstStyle/>
          <a:p>
            <a:r>
              <a:rPr dirty="0" err="1">
                <a:solidFill>
                  <a:schemeClr val="accent1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Implementación</a:t>
            </a:r>
            <a:r>
              <a:rPr dirty="0">
                <a:solidFill>
                  <a:schemeClr val="accent1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 de un </a:t>
            </a:r>
            <a:r>
              <a:rPr dirty="0" err="1">
                <a:solidFill>
                  <a:schemeClr val="accent1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sistema</a:t>
            </a:r>
            <a:r>
              <a:rPr dirty="0">
                <a:solidFill>
                  <a:schemeClr val="accent1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 </a:t>
            </a:r>
            <a:r>
              <a:rPr dirty="0" err="1">
                <a:solidFill>
                  <a:schemeClr val="accent1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contable</a:t>
            </a:r>
            <a:r>
              <a:rPr dirty="0">
                <a:solidFill>
                  <a:schemeClr val="accent1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 </a:t>
            </a:r>
            <a:r>
              <a:rPr dirty="0" err="1">
                <a:solidFill>
                  <a:schemeClr val="accent1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en</a:t>
            </a:r>
            <a:r>
              <a:rPr dirty="0">
                <a:solidFill>
                  <a:schemeClr val="accent1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 la </a:t>
            </a:r>
            <a:r>
              <a:rPr dirty="0" err="1">
                <a:solidFill>
                  <a:schemeClr val="accent1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microempresa</a:t>
            </a:r>
            <a:r>
              <a:rPr dirty="0">
                <a:solidFill>
                  <a:schemeClr val="accent1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 'La </a:t>
            </a:r>
            <a:r>
              <a:rPr dirty="0" err="1">
                <a:solidFill>
                  <a:schemeClr val="accent1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Flor</a:t>
            </a:r>
            <a:r>
              <a:rPr dirty="0">
                <a:solidFill>
                  <a:schemeClr val="accent1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 Tabasco'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70570D4-FCA8-4924-A0E2-2EFBF00CB8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57198" y="3928675"/>
            <a:ext cx="5629274" cy="31664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600" b="1">
                <a:solidFill>
                  <a:srgbClr val="003366"/>
                </a:solidFill>
              </a:defRPr>
            </a:pPr>
            <a:r>
              <a:rPr dirty="0" err="1">
                <a:solidFill>
                  <a:schemeClr val="accent1">
                    <a:lumMod val="75000"/>
                  </a:schemeClr>
                </a:solidFill>
              </a:rPr>
              <a:t>Equipo</a:t>
            </a:r>
            <a:r>
              <a:rPr dirty="0">
                <a:solidFill>
                  <a:schemeClr val="accent1">
                    <a:lumMod val="75000"/>
                  </a:schemeClr>
                </a:solidFill>
              </a:rPr>
              <a:t> de </a:t>
            </a:r>
            <a:r>
              <a:rPr dirty="0" err="1">
                <a:solidFill>
                  <a:schemeClr val="accent1">
                    <a:lumMod val="75000"/>
                  </a:schemeClr>
                </a:solidFill>
              </a:rPr>
              <a:t>Trabajo</a:t>
            </a:r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438"/>
            <a:ext cx="4576763" cy="2789238"/>
          </a:xfrm>
        </p:spPr>
        <p:txBody>
          <a:bodyPr/>
          <a:lstStyle/>
          <a:p>
            <a:endParaRPr lang="es-MX" dirty="0"/>
          </a:p>
          <a:p>
            <a:pPr marL="0" indent="0">
              <a:buNone/>
            </a:pPr>
            <a:r>
              <a:rPr lang="es-MX" sz="2000" dirty="0">
                <a:latin typeface="Arial Narrow" panose="020B0606020202030204" pitchFamily="34" charset="0"/>
              </a:rPr>
              <a:t>Asignatura: contabilidad </a:t>
            </a:r>
            <a:endParaRPr sz="2000" dirty="0">
              <a:latin typeface="Arial Narrow" panose="020B0606020202030204" pitchFamily="34" charset="0"/>
            </a:endParaRPr>
          </a:p>
          <a:p>
            <a:pPr marL="0" indent="0">
              <a:buNone/>
              <a:defRPr sz="2000"/>
            </a:pPr>
            <a:r>
              <a:rPr dirty="0" err="1">
                <a:latin typeface="Arial Narrow" panose="020B0606020202030204" pitchFamily="34" charset="0"/>
              </a:rPr>
              <a:t>Integrantes</a:t>
            </a:r>
            <a:r>
              <a:rPr dirty="0">
                <a:latin typeface="Arial Narrow" panose="020B0606020202030204" pitchFamily="34" charset="0"/>
              </a:rPr>
              <a:t>:</a:t>
            </a:r>
          </a:p>
          <a:p>
            <a:pPr marL="0" indent="0">
              <a:buNone/>
              <a:defRPr sz="2000"/>
            </a:pPr>
            <a:r>
              <a:rPr dirty="0">
                <a:latin typeface="Arial Narrow" panose="020B0606020202030204" pitchFamily="34" charset="0"/>
              </a:rPr>
              <a:t>Luis Gustavo Velázquez Pérez</a:t>
            </a:r>
            <a:endParaRPr lang="es-MX" dirty="0">
              <a:latin typeface="Arial Narrow" panose="020B0606020202030204" pitchFamily="34" charset="0"/>
            </a:endParaRPr>
          </a:p>
          <a:p>
            <a:pPr marL="0" indent="0">
              <a:buNone/>
              <a:defRPr sz="2000"/>
            </a:pPr>
            <a:r>
              <a:rPr dirty="0">
                <a:latin typeface="Arial Narrow" panose="020B0606020202030204" pitchFamily="34" charset="0"/>
              </a:rPr>
              <a:t>Ana Victoria Morales Gómez</a:t>
            </a:r>
          </a:p>
          <a:p>
            <a:pPr marL="0" indent="0">
              <a:buNone/>
              <a:defRPr sz="2000"/>
            </a:pPr>
            <a:r>
              <a:rPr dirty="0">
                <a:latin typeface="Arial Narrow" panose="020B0606020202030204" pitchFamily="34" charset="0"/>
              </a:rPr>
              <a:t>José Luis Morales Hernández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B19C980-0616-4B10-A05D-38DA523AA5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2344" y="0"/>
            <a:ext cx="3230216" cy="643572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629" y="306669"/>
            <a:ext cx="6571343" cy="995704"/>
          </a:xfrm>
        </p:spPr>
        <p:txBody>
          <a:bodyPr>
            <a:normAutofit/>
          </a:bodyPr>
          <a:lstStyle/>
          <a:p>
            <a:pPr>
              <a:defRPr sz="3600" b="1">
                <a:solidFill>
                  <a:srgbClr val="003366"/>
                </a:solidFill>
              </a:defRPr>
            </a:pPr>
            <a:r>
              <a:rPr dirty="0" err="1">
                <a:solidFill>
                  <a:schemeClr val="accent1">
                    <a:lumMod val="75000"/>
                  </a:schemeClr>
                </a:solidFill>
              </a:rPr>
              <a:t>Presentación</a:t>
            </a:r>
            <a:r>
              <a:rPr dirty="0">
                <a:solidFill>
                  <a:schemeClr val="accent1">
                    <a:lumMod val="75000"/>
                  </a:schemeClr>
                </a:solidFill>
              </a:rPr>
              <a:t> del </a:t>
            </a:r>
            <a:r>
              <a:rPr dirty="0" err="1">
                <a:solidFill>
                  <a:schemeClr val="accent1">
                    <a:lumMod val="75000"/>
                  </a:schemeClr>
                </a:solidFill>
              </a:rPr>
              <a:t>Problema</a:t>
            </a:r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629" y="1536504"/>
            <a:ext cx="6571343" cy="3784992"/>
          </a:xfrm>
        </p:spPr>
        <p:txBody>
          <a:bodyPr>
            <a:normAutofit fontScale="32500" lnSpcReduction="20000"/>
          </a:bodyPr>
          <a:lstStyle/>
          <a:p>
            <a:endParaRPr dirty="0"/>
          </a:p>
          <a:p>
            <a:pPr>
              <a:defRPr sz="2000"/>
            </a:pPr>
            <a:r>
              <a:rPr sz="7200" dirty="0" err="1">
                <a:latin typeface="Bahnschrift Light SemiCondensed" panose="020B0502040204020203" pitchFamily="34" charset="0"/>
              </a:rPr>
              <a:t>Caja</a:t>
            </a:r>
            <a:r>
              <a:rPr sz="7200" dirty="0">
                <a:latin typeface="Bahnschrift Light SemiCondensed" panose="020B0502040204020203" pitchFamily="34" charset="0"/>
              </a:rPr>
              <a:t>:</a:t>
            </a:r>
          </a:p>
          <a:p>
            <a:pPr>
              <a:defRPr sz="2000"/>
            </a:pPr>
            <a:r>
              <a:rPr sz="7200" dirty="0">
                <a:latin typeface="Bahnschrift Light SemiCondensed" panose="020B0502040204020203" pitchFamily="34" charset="0"/>
              </a:rPr>
              <a:t> Falta de control de </a:t>
            </a:r>
            <a:r>
              <a:rPr sz="7200" dirty="0" err="1">
                <a:latin typeface="Bahnschrift Light SemiCondensed" panose="020B0502040204020203" pitchFamily="34" charset="0"/>
              </a:rPr>
              <a:t>ingresos</a:t>
            </a:r>
            <a:r>
              <a:rPr sz="7200" dirty="0">
                <a:latin typeface="Bahnschrift Light SemiCondensed" panose="020B0502040204020203" pitchFamily="34" charset="0"/>
              </a:rPr>
              <a:t> y </a:t>
            </a:r>
            <a:r>
              <a:rPr sz="7200" dirty="0" err="1">
                <a:latin typeface="Bahnschrift Light SemiCondensed" panose="020B0502040204020203" pitchFamily="34" charset="0"/>
              </a:rPr>
              <a:t>egresos</a:t>
            </a:r>
            <a:r>
              <a:rPr sz="7200" dirty="0">
                <a:latin typeface="Bahnschrift Light SemiCondensed" panose="020B0502040204020203" pitchFamily="34" charset="0"/>
              </a:rPr>
              <a:t>.</a:t>
            </a:r>
          </a:p>
          <a:p>
            <a:pPr>
              <a:defRPr sz="2000"/>
            </a:pPr>
            <a:r>
              <a:rPr sz="7200" dirty="0" err="1">
                <a:latin typeface="Bahnschrift Light SemiCondensed" panose="020B0502040204020203" pitchFamily="34" charset="0"/>
              </a:rPr>
              <a:t>Dificultad</a:t>
            </a:r>
            <a:r>
              <a:rPr sz="7200" dirty="0">
                <a:latin typeface="Bahnschrift Light SemiCondensed" panose="020B0502040204020203" pitchFamily="34" charset="0"/>
              </a:rPr>
              <a:t> para conciliar </a:t>
            </a:r>
            <a:r>
              <a:rPr sz="7200" dirty="0" err="1">
                <a:latin typeface="Bahnschrift Light SemiCondensed" panose="020B0502040204020203" pitchFamily="34" charset="0"/>
              </a:rPr>
              <a:t>saldos</a:t>
            </a:r>
            <a:r>
              <a:rPr sz="7200" dirty="0">
                <a:latin typeface="Bahnschrift Light SemiCondensed" panose="020B0502040204020203" pitchFamily="34" charset="0"/>
              </a:rPr>
              <a:t>.</a:t>
            </a:r>
          </a:p>
          <a:p>
            <a:pPr>
              <a:defRPr sz="2000"/>
            </a:pPr>
            <a:r>
              <a:rPr sz="7200" dirty="0" err="1">
                <a:latin typeface="Bahnschrift Light SemiCondensed" panose="020B0502040204020203" pitchFamily="34" charset="0"/>
              </a:rPr>
              <a:t>Problemas</a:t>
            </a:r>
            <a:r>
              <a:rPr sz="7200" dirty="0">
                <a:latin typeface="Bahnschrift Light SemiCondensed" panose="020B0502040204020203" pitchFamily="34" charset="0"/>
              </a:rPr>
              <a:t> para la </a:t>
            </a:r>
            <a:r>
              <a:rPr sz="7200" dirty="0" err="1">
                <a:latin typeface="Bahnschrift Light SemiCondensed" panose="020B0502040204020203" pitchFamily="34" charset="0"/>
              </a:rPr>
              <a:t>toma</a:t>
            </a:r>
            <a:r>
              <a:rPr sz="7200" dirty="0">
                <a:latin typeface="Bahnschrift Light SemiCondensed" panose="020B0502040204020203" pitchFamily="34" charset="0"/>
              </a:rPr>
              <a:t> de </a:t>
            </a:r>
            <a:r>
              <a:rPr sz="7200" dirty="0" err="1">
                <a:latin typeface="Bahnschrift Light SemiCondensed" panose="020B0502040204020203" pitchFamily="34" charset="0"/>
              </a:rPr>
              <a:t>decisiones</a:t>
            </a:r>
            <a:r>
              <a:rPr sz="7200" dirty="0">
                <a:latin typeface="Bahnschrift Light SemiCondensed" panose="020B0502040204020203" pitchFamily="34" charset="0"/>
              </a:rPr>
              <a:t>.</a:t>
            </a:r>
          </a:p>
          <a:p>
            <a:pPr>
              <a:defRPr sz="2000"/>
            </a:pPr>
            <a:endParaRPr sz="7200" dirty="0">
              <a:latin typeface="Bahnschrift Light SemiCondensed" panose="020B0502040204020203" pitchFamily="34" charset="0"/>
            </a:endParaRPr>
          </a:p>
          <a:p>
            <a:pPr>
              <a:defRPr sz="2000"/>
            </a:pPr>
            <a:r>
              <a:rPr sz="7200" dirty="0" err="1">
                <a:latin typeface="Bahnschrift Light SemiCondensed" panose="020B0502040204020203" pitchFamily="34" charset="0"/>
              </a:rPr>
              <a:t>Almacén</a:t>
            </a:r>
            <a:r>
              <a:rPr sz="7200" dirty="0">
                <a:latin typeface="Bahnschrift Light SemiCondensed" panose="020B0502040204020203" pitchFamily="34" charset="0"/>
              </a:rPr>
              <a:t>:</a:t>
            </a:r>
          </a:p>
          <a:p>
            <a:pPr>
              <a:defRPr sz="2000"/>
            </a:pPr>
            <a:r>
              <a:rPr sz="7200" dirty="0" err="1">
                <a:latin typeface="Bahnschrift Light SemiCondensed" panose="020B0502040204020203" pitchFamily="34" charset="0"/>
              </a:rPr>
              <a:t>Inventario</a:t>
            </a:r>
            <a:r>
              <a:rPr sz="7200" dirty="0">
                <a:latin typeface="Bahnschrift Light SemiCondensed" panose="020B0502040204020203" pitchFamily="34" charset="0"/>
              </a:rPr>
              <a:t> </a:t>
            </a:r>
            <a:r>
              <a:rPr sz="7200" dirty="0" err="1">
                <a:latin typeface="Bahnschrift Light SemiCondensed" panose="020B0502040204020203" pitchFamily="34" charset="0"/>
              </a:rPr>
              <a:t>desactualizado</a:t>
            </a:r>
            <a:r>
              <a:rPr sz="7200" dirty="0">
                <a:latin typeface="Bahnschrift Light SemiCondensed" panose="020B0502040204020203" pitchFamily="34" charset="0"/>
              </a:rPr>
              <a:t>.</a:t>
            </a:r>
          </a:p>
          <a:p>
            <a:pPr>
              <a:defRPr sz="2000"/>
            </a:pPr>
            <a:r>
              <a:rPr sz="7200" dirty="0">
                <a:latin typeface="Bahnschrift Light SemiCondensed" panose="020B0502040204020203" pitchFamily="34" charset="0"/>
              </a:rPr>
              <a:t> </a:t>
            </a:r>
            <a:r>
              <a:rPr sz="7200" dirty="0" err="1">
                <a:latin typeface="Bahnschrift Light SemiCondensed" panose="020B0502040204020203" pitchFamily="34" charset="0"/>
              </a:rPr>
              <a:t>Pérdidas</a:t>
            </a:r>
            <a:r>
              <a:rPr sz="7200" dirty="0">
                <a:latin typeface="Bahnschrift Light SemiCondensed" panose="020B0502040204020203" pitchFamily="34" charset="0"/>
              </a:rPr>
              <a:t> por </a:t>
            </a:r>
            <a:r>
              <a:rPr sz="7200" dirty="0" err="1">
                <a:latin typeface="Bahnschrift Light SemiCondensed" panose="020B0502040204020203" pitchFamily="34" charset="0"/>
              </a:rPr>
              <a:t>caducidad</a:t>
            </a:r>
            <a:r>
              <a:rPr sz="7200" dirty="0">
                <a:latin typeface="Bahnschrift Light SemiCondensed" panose="020B0502040204020203" pitchFamily="34" charset="0"/>
              </a:rPr>
              <a:t> y </a:t>
            </a:r>
            <a:r>
              <a:rPr sz="7200" dirty="0" err="1">
                <a:latin typeface="Bahnschrift Light SemiCondensed" panose="020B0502040204020203" pitchFamily="34" charset="0"/>
              </a:rPr>
              <a:t>deterioro</a:t>
            </a:r>
            <a:r>
              <a:rPr sz="7200" dirty="0">
                <a:latin typeface="Bahnschrift Light SemiCondensed" panose="020B0502040204020203" pitchFamily="34" charset="0"/>
              </a:rPr>
              <a:t>.</a:t>
            </a:r>
          </a:p>
          <a:p>
            <a:pPr>
              <a:defRPr sz="2000"/>
            </a:pPr>
            <a:r>
              <a:rPr sz="7200" dirty="0">
                <a:latin typeface="Bahnschrift Light SemiCondensed" panose="020B0502040204020203" pitchFamily="34" charset="0"/>
              </a:rPr>
              <a:t> </a:t>
            </a:r>
            <a:r>
              <a:rPr sz="7200" dirty="0" err="1">
                <a:latin typeface="Bahnschrift Light SemiCondensed" panose="020B0502040204020203" pitchFamily="34" charset="0"/>
              </a:rPr>
              <a:t>Dificultad</a:t>
            </a:r>
            <a:r>
              <a:rPr sz="7200" dirty="0">
                <a:latin typeface="Bahnschrift Light SemiCondensed" panose="020B0502040204020203" pitchFamily="34" charset="0"/>
              </a:rPr>
              <a:t> para </a:t>
            </a:r>
            <a:r>
              <a:rPr sz="7200" dirty="0" err="1">
                <a:latin typeface="Bahnschrift Light SemiCondensed" panose="020B0502040204020203" pitchFamily="34" charset="0"/>
              </a:rPr>
              <a:t>planificar</a:t>
            </a:r>
            <a:r>
              <a:rPr sz="7200" dirty="0">
                <a:latin typeface="Bahnschrift Light SemiCondensed" panose="020B0502040204020203" pitchFamily="34" charset="0"/>
              </a:rPr>
              <a:t> </a:t>
            </a:r>
            <a:r>
              <a:rPr sz="7200" dirty="0" err="1">
                <a:latin typeface="Bahnschrift Light SemiCondensed" panose="020B0502040204020203" pitchFamily="34" charset="0"/>
              </a:rPr>
              <a:t>compras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600" b="1">
                <a:solidFill>
                  <a:srgbClr val="003366"/>
                </a:solidFill>
              </a:defRPr>
            </a:pPr>
            <a:r>
              <a:rPr dirty="0" err="1">
                <a:solidFill>
                  <a:schemeClr val="accent1">
                    <a:lumMod val="75000"/>
                  </a:schemeClr>
                </a:solidFill>
              </a:rPr>
              <a:t>Objetivo</a:t>
            </a:r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75000"/>
          </a:xfrm>
        </p:spPr>
        <p:txBody>
          <a:bodyPr>
            <a:normAutofit/>
          </a:bodyPr>
          <a:lstStyle/>
          <a:p>
            <a:endParaRPr dirty="0"/>
          </a:p>
          <a:p>
            <a:pPr>
              <a:defRPr sz="2000"/>
            </a:pPr>
            <a:r>
              <a:rPr dirty="0" err="1">
                <a:latin typeface="Bahnschrift Light SemiCondensed" panose="020B0502040204020203" pitchFamily="34" charset="0"/>
              </a:rPr>
              <a:t>Implementar</a:t>
            </a:r>
            <a:r>
              <a:rPr dirty="0">
                <a:latin typeface="Bahnschrift Light SemiCondensed" panose="020B0502040204020203" pitchFamily="34" charset="0"/>
              </a:rPr>
              <a:t> un </a:t>
            </a:r>
            <a:r>
              <a:rPr dirty="0" err="1">
                <a:latin typeface="Bahnschrift Light SemiCondensed" panose="020B0502040204020203" pitchFamily="34" charset="0"/>
              </a:rPr>
              <a:t>sistema</a:t>
            </a:r>
            <a:r>
              <a:rPr dirty="0">
                <a:latin typeface="Bahnschrift Light SemiCondensed" panose="020B0502040204020203" pitchFamily="34" charset="0"/>
              </a:rPr>
              <a:t> </a:t>
            </a:r>
            <a:r>
              <a:rPr dirty="0" err="1">
                <a:latin typeface="Bahnschrift Light SemiCondensed" panose="020B0502040204020203" pitchFamily="34" charset="0"/>
              </a:rPr>
              <a:t>contable</a:t>
            </a:r>
            <a:r>
              <a:rPr dirty="0">
                <a:latin typeface="Bahnschrift Light SemiCondensed" panose="020B0502040204020203" pitchFamily="34" charset="0"/>
              </a:rPr>
              <a:t> </a:t>
            </a:r>
            <a:r>
              <a:rPr dirty="0" err="1">
                <a:latin typeface="Bahnschrift Light SemiCondensed" panose="020B0502040204020203" pitchFamily="34" charset="0"/>
              </a:rPr>
              <a:t>en</a:t>
            </a:r>
            <a:r>
              <a:rPr dirty="0">
                <a:latin typeface="Bahnschrift Light SemiCondensed" panose="020B0502040204020203" pitchFamily="34" charset="0"/>
              </a:rPr>
              <a:t> la </a:t>
            </a:r>
            <a:r>
              <a:rPr dirty="0" err="1">
                <a:latin typeface="Bahnschrift Light SemiCondensed" panose="020B0502040204020203" pitchFamily="34" charset="0"/>
              </a:rPr>
              <a:t>microempresa</a:t>
            </a:r>
            <a:r>
              <a:rPr dirty="0">
                <a:latin typeface="Bahnschrift Light SemiCondensed" panose="020B0502040204020203" pitchFamily="34" charset="0"/>
              </a:rPr>
              <a:t> 'La </a:t>
            </a:r>
            <a:r>
              <a:rPr dirty="0" err="1">
                <a:latin typeface="Bahnschrift Light SemiCondensed" panose="020B0502040204020203" pitchFamily="34" charset="0"/>
              </a:rPr>
              <a:t>Flor</a:t>
            </a:r>
            <a:r>
              <a:rPr dirty="0">
                <a:latin typeface="Bahnschrift Light SemiCondensed" panose="020B0502040204020203" pitchFamily="34" charset="0"/>
              </a:rPr>
              <a:t> Tabasco' para:</a:t>
            </a:r>
          </a:p>
          <a:p>
            <a:pPr>
              <a:defRPr sz="2000"/>
            </a:pPr>
            <a:r>
              <a:rPr dirty="0" err="1">
                <a:latin typeface="Bahnschrift Light SemiCondensed" panose="020B0502040204020203" pitchFamily="34" charset="0"/>
              </a:rPr>
              <a:t>Organizar</a:t>
            </a:r>
            <a:r>
              <a:rPr dirty="0">
                <a:latin typeface="Bahnschrift Light SemiCondensed" panose="020B0502040204020203" pitchFamily="34" charset="0"/>
              </a:rPr>
              <a:t> sus </a:t>
            </a:r>
            <a:r>
              <a:rPr dirty="0" err="1">
                <a:latin typeface="Bahnschrift Light SemiCondensed" panose="020B0502040204020203" pitchFamily="34" charset="0"/>
              </a:rPr>
              <a:t>finanzas</a:t>
            </a:r>
            <a:r>
              <a:rPr dirty="0">
                <a:latin typeface="Bahnschrift Light SemiCondensed" panose="020B0502040204020203" pitchFamily="34" charset="0"/>
              </a:rPr>
              <a:t>.</a:t>
            </a:r>
          </a:p>
          <a:p>
            <a:pPr>
              <a:defRPr sz="2000"/>
            </a:pPr>
            <a:r>
              <a:rPr dirty="0" err="1">
                <a:latin typeface="Bahnschrift Light SemiCondensed" panose="020B0502040204020203" pitchFamily="34" charset="0"/>
              </a:rPr>
              <a:t>Calcular</a:t>
            </a:r>
            <a:r>
              <a:rPr dirty="0">
                <a:latin typeface="Bahnschrift Light SemiCondensed" panose="020B0502040204020203" pitchFamily="34" charset="0"/>
              </a:rPr>
              <a:t> </a:t>
            </a:r>
            <a:r>
              <a:rPr dirty="0" err="1">
                <a:latin typeface="Bahnschrift Light SemiCondensed" panose="020B0502040204020203" pitchFamily="34" charset="0"/>
              </a:rPr>
              <a:t>costos</a:t>
            </a:r>
            <a:r>
              <a:rPr dirty="0">
                <a:latin typeface="Bahnschrift Light SemiCondensed" panose="020B0502040204020203" pitchFamily="34" charset="0"/>
              </a:rPr>
              <a:t> de </a:t>
            </a:r>
            <a:r>
              <a:rPr dirty="0" err="1">
                <a:latin typeface="Bahnschrift Light SemiCondensed" panose="020B0502040204020203" pitchFamily="34" charset="0"/>
              </a:rPr>
              <a:t>producción</a:t>
            </a:r>
            <a:r>
              <a:rPr dirty="0">
                <a:latin typeface="Bahnschrift Light SemiCondensed" panose="020B0502040204020203" pitchFamily="34" charset="0"/>
              </a:rPr>
              <a:t> por </a:t>
            </a:r>
            <a:r>
              <a:rPr dirty="0" err="1">
                <a:latin typeface="Bahnschrift Light SemiCondensed" panose="020B0502040204020203" pitchFamily="34" charset="0"/>
              </a:rPr>
              <a:t>litro</a:t>
            </a:r>
            <a:r>
              <a:rPr dirty="0">
                <a:latin typeface="Bahnschrift Light SemiCondensed" panose="020B0502040204020203" pitchFamily="34" charset="0"/>
              </a:rPr>
              <a:t>.</a:t>
            </a:r>
          </a:p>
          <a:p>
            <a:pPr>
              <a:defRPr sz="2000"/>
            </a:pPr>
            <a:r>
              <a:rPr dirty="0" err="1">
                <a:latin typeface="Bahnschrift Light SemiCondensed" panose="020B0502040204020203" pitchFamily="34" charset="0"/>
              </a:rPr>
              <a:t>Determinar</a:t>
            </a:r>
            <a:r>
              <a:rPr dirty="0">
                <a:latin typeface="Bahnschrift Light SemiCondensed" panose="020B0502040204020203" pitchFamily="34" charset="0"/>
              </a:rPr>
              <a:t> </a:t>
            </a:r>
            <a:r>
              <a:rPr dirty="0" err="1">
                <a:latin typeface="Bahnschrift Light SemiCondensed" panose="020B0502040204020203" pitchFamily="34" charset="0"/>
              </a:rPr>
              <a:t>utilidades</a:t>
            </a:r>
            <a:r>
              <a:rPr dirty="0">
                <a:latin typeface="Bahnschrift Light SemiCondensed" panose="020B0502040204020203" pitchFamily="34" charset="0"/>
              </a:rPr>
              <a:t> </a:t>
            </a:r>
            <a:r>
              <a:rPr dirty="0" err="1">
                <a:latin typeface="Bahnschrift Light SemiCondensed" panose="020B0502040204020203" pitchFamily="34" charset="0"/>
              </a:rPr>
              <a:t>reales</a:t>
            </a:r>
            <a:r>
              <a:rPr dirty="0">
                <a:latin typeface="Bahnschrift Light SemiCondensed" panose="020B0502040204020203" pitchFamily="34" charset="0"/>
              </a:rPr>
              <a:t>.</a:t>
            </a:r>
          </a:p>
          <a:p>
            <a:pPr>
              <a:defRPr sz="2000"/>
            </a:pPr>
            <a:r>
              <a:rPr dirty="0" err="1">
                <a:latin typeface="Bahnschrift Light SemiCondensed" panose="020B0502040204020203" pitchFamily="34" charset="0"/>
              </a:rPr>
              <a:t>Facilitar</a:t>
            </a:r>
            <a:r>
              <a:rPr dirty="0">
                <a:latin typeface="Bahnschrift Light SemiCondensed" panose="020B0502040204020203" pitchFamily="34" charset="0"/>
              </a:rPr>
              <a:t> </a:t>
            </a:r>
            <a:r>
              <a:rPr dirty="0" err="1">
                <a:latin typeface="Bahnschrift Light SemiCondensed" panose="020B0502040204020203" pitchFamily="34" charset="0"/>
              </a:rPr>
              <a:t>el</a:t>
            </a:r>
            <a:r>
              <a:rPr dirty="0">
                <a:latin typeface="Bahnschrift Light SemiCondensed" panose="020B0502040204020203" pitchFamily="34" charset="0"/>
              </a:rPr>
              <a:t> </a:t>
            </a:r>
            <a:r>
              <a:rPr dirty="0" err="1">
                <a:latin typeface="Bahnschrift Light SemiCondensed" panose="020B0502040204020203" pitchFamily="34" charset="0"/>
              </a:rPr>
              <a:t>acceso</a:t>
            </a:r>
            <a:r>
              <a:rPr dirty="0">
                <a:latin typeface="Bahnschrift Light SemiCondensed" panose="020B0502040204020203" pitchFamily="34" charset="0"/>
              </a:rPr>
              <a:t> a </a:t>
            </a:r>
            <a:r>
              <a:rPr dirty="0" err="1">
                <a:latin typeface="Bahnschrift Light SemiCondensed" panose="020B0502040204020203" pitchFamily="34" charset="0"/>
              </a:rPr>
              <a:t>financiamiento</a:t>
            </a:r>
            <a:r>
              <a:rPr dirty="0">
                <a:latin typeface="Bahnschrift Light SemiCondensed" panose="020B0502040204020203" pitchFamily="34" charset="0"/>
              </a:rPr>
              <a:t> para </a:t>
            </a:r>
            <a:r>
              <a:rPr dirty="0" err="1">
                <a:latin typeface="Bahnschrift Light SemiCondensed" panose="020B0502040204020203" pitchFamily="34" charset="0"/>
              </a:rPr>
              <a:t>su</a:t>
            </a:r>
            <a:r>
              <a:rPr dirty="0">
                <a:latin typeface="Bahnschrift Light SemiCondensed" panose="020B0502040204020203" pitchFamily="34" charset="0"/>
              </a:rPr>
              <a:t> </a:t>
            </a:r>
            <a:r>
              <a:rPr dirty="0" err="1">
                <a:latin typeface="Bahnschrift Light SemiCondensed" panose="020B0502040204020203" pitchFamily="34" charset="0"/>
              </a:rPr>
              <a:t>crecimiento</a:t>
            </a:r>
            <a:r>
              <a:rPr dirty="0">
                <a:latin typeface="Bahnschrift Light SemiCondensed" panose="020B0502040204020203" pitchFamily="34" charset="0"/>
              </a:rPr>
              <a:t> regional.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600" b="1">
                <a:solidFill>
                  <a:srgbClr val="003366"/>
                </a:solidFill>
              </a:defRPr>
            </a:pPr>
            <a:r>
              <a:rPr dirty="0" err="1">
                <a:solidFill>
                  <a:schemeClr val="accent1">
                    <a:lumMod val="75000"/>
                  </a:schemeClr>
                </a:solidFill>
              </a:rPr>
              <a:t>Fase</a:t>
            </a:r>
            <a:r>
              <a:rPr dirty="0">
                <a:solidFill>
                  <a:schemeClr val="accent1">
                    <a:lumMod val="75000"/>
                  </a:schemeClr>
                </a:solidFill>
              </a:rPr>
              <a:t> de </a:t>
            </a:r>
            <a:r>
              <a:rPr dirty="0" err="1">
                <a:solidFill>
                  <a:schemeClr val="accent1">
                    <a:lumMod val="75000"/>
                  </a:schemeClr>
                </a:solidFill>
              </a:rPr>
              <a:t>Preparación</a:t>
            </a:r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" y="1454150"/>
            <a:ext cx="10515600" cy="4351338"/>
          </a:xfrm>
        </p:spPr>
        <p:txBody>
          <a:bodyPr>
            <a:normAutofit/>
          </a:bodyPr>
          <a:lstStyle/>
          <a:p>
            <a:endParaRPr dirty="0"/>
          </a:p>
          <a:p>
            <a:pPr marL="457200" indent="-457200">
              <a:buFont typeface="+mj-lt"/>
              <a:buAutoNum type="arabicPeriod"/>
              <a:defRPr sz="2000"/>
            </a:pPr>
            <a:r>
              <a:rPr dirty="0" err="1">
                <a:latin typeface="Bahnschrift Light SemiCondensed" panose="020B0502040204020203" pitchFamily="34" charset="0"/>
              </a:rPr>
              <a:t>Identificar</a:t>
            </a:r>
            <a:r>
              <a:rPr dirty="0">
                <a:latin typeface="Bahnschrift Light SemiCondensed" panose="020B0502040204020203" pitchFamily="34" charset="0"/>
              </a:rPr>
              <a:t> los </a:t>
            </a:r>
            <a:r>
              <a:rPr dirty="0" err="1">
                <a:latin typeface="Bahnschrift Light SemiCondensed" panose="020B0502040204020203" pitchFamily="34" charset="0"/>
              </a:rPr>
              <a:t>temas</a:t>
            </a:r>
            <a:r>
              <a:rPr dirty="0">
                <a:latin typeface="Bahnschrift Light SemiCondensed" panose="020B0502040204020203" pitchFamily="34" charset="0"/>
              </a:rPr>
              <a:t> de </a:t>
            </a:r>
            <a:r>
              <a:rPr dirty="0" err="1">
                <a:latin typeface="Bahnschrift Light SemiCondensed" panose="020B0502040204020203" pitchFamily="34" charset="0"/>
              </a:rPr>
              <a:t>aprendizaje</a:t>
            </a:r>
            <a:r>
              <a:rPr dirty="0">
                <a:latin typeface="Bahnschrift Light SemiCondensed" panose="020B0502040204020203" pitchFamily="34" charset="0"/>
              </a:rPr>
              <a:t> que </a:t>
            </a:r>
            <a:r>
              <a:rPr dirty="0" err="1">
                <a:latin typeface="Bahnschrift Light SemiCondensed" panose="020B0502040204020203" pitchFamily="34" charset="0"/>
              </a:rPr>
              <a:t>saben</a:t>
            </a:r>
            <a:r>
              <a:rPr dirty="0">
                <a:latin typeface="Bahnschrift Light SemiCondensed" panose="020B0502040204020203" pitchFamily="34" charset="0"/>
              </a:rPr>
              <a:t> y no </a:t>
            </a:r>
            <a:r>
              <a:rPr dirty="0" err="1">
                <a:latin typeface="Bahnschrift Light SemiCondensed" panose="020B0502040204020203" pitchFamily="34" charset="0"/>
              </a:rPr>
              <a:t>saben</a:t>
            </a:r>
            <a:r>
              <a:rPr dirty="0">
                <a:latin typeface="Bahnschrift Light SemiCondensed" panose="020B0502040204020203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  <a:defRPr sz="2000"/>
            </a:pPr>
            <a:r>
              <a:rPr dirty="0" err="1">
                <a:latin typeface="Bahnschrift Light SemiCondensed" panose="020B0502040204020203" pitchFamily="34" charset="0"/>
              </a:rPr>
              <a:t>Realizar</a:t>
            </a:r>
            <a:r>
              <a:rPr dirty="0">
                <a:latin typeface="Bahnschrift Light SemiCondensed" panose="020B0502040204020203" pitchFamily="34" charset="0"/>
              </a:rPr>
              <a:t> una </a:t>
            </a:r>
            <a:r>
              <a:rPr dirty="0" err="1">
                <a:latin typeface="Bahnschrift Light SemiCondensed" panose="020B0502040204020203" pitchFamily="34" charset="0"/>
              </a:rPr>
              <a:t>lluvia</a:t>
            </a:r>
            <a:r>
              <a:rPr dirty="0">
                <a:latin typeface="Bahnschrift Light SemiCondensed" panose="020B0502040204020203" pitchFamily="34" charset="0"/>
              </a:rPr>
              <a:t> de ideas de </a:t>
            </a:r>
            <a:r>
              <a:rPr dirty="0" err="1">
                <a:latin typeface="Bahnschrift Light SemiCondensed" panose="020B0502040204020203" pitchFamily="34" charset="0"/>
              </a:rPr>
              <a:t>solución</a:t>
            </a:r>
            <a:r>
              <a:rPr dirty="0">
                <a:latin typeface="Bahnschrift Light SemiCondensed" panose="020B0502040204020203" pitchFamily="34" charset="0"/>
              </a:rPr>
              <a:t> al </a:t>
            </a:r>
            <a:r>
              <a:rPr dirty="0" err="1">
                <a:latin typeface="Bahnschrift Light SemiCondensed" panose="020B0502040204020203" pitchFamily="34" charset="0"/>
              </a:rPr>
              <a:t>problema</a:t>
            </a:r>
            <a:r>
              <a:rPr dirty="0">
                <a:latin typeface="Bahnschrift Light SemiCondensed" panose="020B0502040204020203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  <a:defRPr sz="2000"/>
            </a:pPr>
            <a:r>
              <a:rPr dirty="0" err="1">
                <a:latin typeface="Bahnschrift Light SemiCondensed" panose="020B0502040204020203" pitchFamily="34" charset="0"/>
              </a:rPr>
              <a:t>Planeación</a:t>
            </a:r>
            <a:r>
              <a:rPr dirty="0">
                <a:latin typeface="Bahnschrift Light SemiCondensed" panose="020B0502040204020203" pitchFamily="34" charset="0"/>
              </a:rPr>
              <a:t> paso a paso.</a:t>
            </a:r>
          </a:p>
          <a:p>
            <a:pPr marL="457200" indent="-457200">
              <a:buFont typeface="+mj-lt"/>
              <a:buAutoNum type="arabicPeriod"/>
              <a:defRPr sz="2000"/>
            </a:pPr>
            <a:r>
              <a:rPr dirty="0" err="1">
                <a:latin typeface="Bahnschrift Light SemiCondensed" panose="020B0502040204020203" pitchFamily="34" charset="0"/>
              </a:rPr>
              <a:t>Asignar</a:t>
            </a:r>
            <a:r>
              <a:rPr dirty="0">
                <a:latin typeface="Bahnschrift Light SemiCondensed" panose="020B0502040204020203" pitchFamily="34" charset="0"/>
              </a:rPr>
              <a:t> </a:t>
            </a:r>
            <a:r>
              <a:rPr dirty="0" err="1">
                <a:latin typeface="Bahnschrift Light SemiCondensed" panose="020B0502040204020203" pitchFamily="34" charset="0"/>
              </a:rPr>
              <a:t>tareas</a:t>
            </a:r>
            <a:r>
              <a:rPr dirty="0">
                <a:latin typeface="Bahnschrift Light SemiCondensed" panose="020B0502040204020203" pitchFamily="34" charset="0"/>
              </a:rPr>
              <a:t> a </a:t>
            </a:r>
            <a:r>
              <a:rPr dirty="0" err="1">
                <a:latin typeface="Bahnschrift Light SemiCondensed" panose="020B0502040204020203" pitchFamily="34" charset="0"/>
              </a:rPr>
              <a:t>cada</a:t>
            </a:r>
            <a:r>
              <a:rPr dirty="0">
                <a:latin typeface="Bahnschrift Light SemiCondensed" panose="020B0502040204020203" pitchFamily="34" charset="0"/>
              </a:rPr>
              <a:t> </a:t>
            </a:r>
            <a:r>
              <a:rPr dirty="0" err="1">
                <a:latin typeface="Bahnschrift Light SemiCondensed" panose="020B0502040204020203" pitchFamily="34" charset="0"/>
              </a:rPr>
              <a:t>miembro</a:t>
            </a:r>
            <a:r>
              <a:rPr dirty="0">
                <a:latin typeface="Bahnschrift Light SemiCondensed" panose="020B0502040204020203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  <a:defRPr sz="2000"/>
            </a:pPr>
            <a:r>
              <a:rPr dirty="0" err="1">
                <a:latin typeface="Bahnschrift Light SemiCondensed" panose="020B0502040204020203" pitchFamily="34" charset="0"/>
              </a:rPr>
              <a:t>Fundamentar</a:t>
            </a:r>
            <a:r>
              <a:rPr dirty="0">
                <a:latin typeface="Bahnschrift Light SemiCondensed" panose="020B0502040204020203" pitchFamily="34" charset="0"/>
              </a:rPr>
              <a:t> las </a:t>
            </a:r>
            <a:r>
              <a:rPr dirty="0" err="1">
                <a:latin typeface="Bahnschrift Light SemiCondensed" panose="020B0502040204020203" pitchFamily="34" charset="0"/>
              </a:rPr>
              <a:t>acciones</a:t>
            </a:r>
            <a:r>
              <a:rPr dirty="0">
                <a:latin typeface="Bahnschrift Light SemiCondensed" panose="020B0502040204020203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  <a:defRPr sz="2000"/>
            </a:pPr>
            <a:r>
              <a:rPr dirty="0" err="1">
                <a:latin typeface="Bahnschrift Light SemiCondensed" panose="020B0502040204020203" pitchFamily="34" charset="0"/>
              </a:rPr>
              <a:t>Definir</a:t>
            </a:r>
            <a:r>
              <a:rPr dirty="0">
                <a:latin typeface="Bahnschrift Light SemiCondensed" panose="020B0502040204020203" pitchFamily="34" charset="0"/>
              </a:rPr>
              <a:t> </a:t>
            </a:r>
            <a:r>
              <a:rPr dirty="0" err="1">
                <a:latin typeface="Bahnschrift Light SemiCondensed" panose="020B0502040204020203" pitchFamily="34" charset="0"/>
              </a:rPr>
              <a:t>recursos</a:t>
            </a:r>
            <a:r>
              <a:rPr dirty="0">
                <a:latin typeface="Bahnschrift Light SemiCondensed" panose="020B0502040204020203" pitchFamily="34" charset="0"/>
              </a:rPr>
              <a:t> </a:t>
            </a:r>
            <a:r>
              <a:rPr dirty="0" err="1">
                <a:latin typeface="Bahnschrift Light SemiCondensed" panose="020B0502040204020203" pitchFamily="34" charset="0"/>
              </a:rPr>
              <a:t>necesarios</a:t>
            </a:r>
            <a:r>
              <a:rPr dirty="0">
                <a:latin typeface="Bahnschrift Light SemiCondensed" panose="020B0502040204020203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  <a:defRPr sz="2000"/>
            </a:pPr>
            <a:r>
              <a:rPr dirty="0" err="1">
                <a:latin typeface="Bahnschrift Light SemiCondensed" panose="020B0502040204020203" pitchFamily="34" charset="0"/>
              </a:rPr>
              <a:t>Elaborar</a:t>
            </a:r>
            <a:r>
              <a:rPr dirty="0">
                <a:latin typeface="Bahnschrift Light SemiCondensed" panose="020B0502040204020203" pitchFamily="34" charset="0"/>
              </a:rPr>
              <a:t> un plan de </a:t>
            </a:r>
            <a:r>
              <a:rPr dirty="0" err="1">
                <a:latin typeface="Bahnschrift Light SemiCondensed" panose="020B0502040204020203" pitchFamily="34" charset="0"/>
              </a:rPr>
              <a:t>acción</a:t>
            </a:r>
            <a:r>
              <a:rPr dirty="0">
                <a:latin typeface="Bahnschrift Light SemiCondensed" panose="020B0502040204020203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 sz="3600" b="1">
                <a:solidFill>
                  <a:srgbClr val="003366"/>
                </a:solidFill>
              </a:defRPr>
            </a:pPr>
            <a:r>
              <a:rPr dirty="0" err="1">
                <a:solidFill>
                  <a:schemeClr val="accent1">
                    <a:lumMod val="75000"/>
                  </a:schemeClr>
                </a:solidFill>
              </a:rPr>
              <a:t>Planeación</a:t>
            </a:r>
            <a:r>
              <a:rPr dirty="0">
                <a:solidFill>
                  <a:schemeClr val="accent1">
                    <a:lumMod val="75000"/>
                  </a:schemeClr>
                </a:solidFill>
              </a:rPr>
              <a:t> Paso a Paso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49" y="1853754"/>
            <a:ext cx="11154867" cy="484226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MX" sz="6400" b="1" dirty="0">
                <a:solidFill>
                  <a:schemeClr val="accent1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19 de agosto 2025</a:t>
            </a:r>
            <a:endParaRPr lang="es-MX" sz="6400" dirty="0">
              <a:solidFill>
                <a:schemeClr val="accent1">
                  <a:lumMod val="75000"/>
                </a:schemeClr>
              </a:solidFill>
              <a:latin typeface="Bahnschrift Light SemiCondensed" panose="020B0502040204020203" pitchFamily="34" charset="0"/>
            </a:endParaRPr>
          </a:p>
          <a:p>
            <a:pPr marL="0" indent="0">
              <a:buNone/>
            </a:pPr>
            <a:r>
              <a:rPr lang="es-MX" sz="6400" dirty="0">
                <a:latin typeface="Bahnschrift Light SemiCondensed" panose="020B0502040204020203" pitchFamily="34" charset="0"/>
              </a:rPr>
              <a:t>Se hizo un diagnóstico de ingresos y egresos, Revisión de comprobantes de ventas, notas de compra y gastos operativos e una identificación de deudas, cuentas por cobrar y capital disponible.</a:t>
            </a:r>
          </a:p>
          <a:p>
            <a:pPr marL="0" indent="0">
              <a:buNone/>
            </a:pPr>
            <a:r>
              <a:rPr lang="es-MX" sz="6400" b="1" dirty="0">
                <a:solidFill>
                  <a:schemeClr val="accent1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25 de agosto 2025</a:t>
            </a:r>
            <a:endParaRPr lang="es-MX" sz="6400" dirty="0">
              <a:solidFill>
                <a:schemeClr val="accent1">
                  <a:lumMod val="75000"/>
                </a:schemeClr>
              </a:solidFill>
              <a:latin typeface="Bahnschrift Light SemiCondensed" panose="020B0502040204020203" pitchFamily="34" charset="0"/>
            </a:endParaRPr>
          </a:p>
          <a:p>
            <a:pPr marL="0" indent="0">
              <a:buNone/>
            </a:pPr>
            <a:r>
              <a:rPr lang="es-MX" sz="6400" dirty="0">
                <a:latin typeface="Bahnschrift Light SemiCondensed" panose="020B0502040204020203" pitchFamily="34" charset="0"/>
              </a:rPr>
              <a:t>Se crearon de plantillas en Excel/Google </a:t>
            </a:r>
            <a:r>
              <a:rPr lang="es-MX" sz="6400" dirty="0" err="1">
                <a:latin typeface="Bahnschrift Light SemiCondensed" panose="020B0502040204020203" pitchFamily="34" charset="0"/>
              </a:rPr>
              <a:t>Sheets</a:t>
            </a:r>
            <a:r>
              <a:rPr lang="es-MX" sz="6400" dirty="0">
                <a:latin typeface="Bahnschrift Light SemiCondensed" panose="020B0502040204020203" pitchFamily="34" charset="0"/>
              </a:rPr>
              <a:t> para registro de ventas, gastos y movimientos de caja. Definición de campos: fecha, concepto, monto, forma de pago y saldo final. Inició la búsqueda de capacitación para el responsable del formato.</a:t>
            </a:r>
          </a:p>
          <a:p>
            <a:pPr marL="0" indent="0">
              <a:buNone/>
            </a:pPr>
            <a:r>
              <a:rPr lang="es-MX" sz="6400" b="1" dirty="0">
                <a:solidFill>
                  <a:schemeClr val="accent1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5 de septiembre 2025</a:t>
            </a:r>
            <a:endParaRPr lang="es-MX" sz="6400" dirty="0">
              <a:solidFill>
                <a:schemeClr val="accent1">
                  <a:lumMod val="75000"/>
                </a:schemeClr>
              </a:solidFill>
              <a:latin typeface="Bahnschrift Light SemiCondensed" panose="020B0502040204020203" pitchFamily="34" charset="0"/>
            </a:endParaRPr>
          </a:p>
          <a:p>
            <a:pPr marL="0" indent="0">
              <a:buNone/>
            </a:pPr>
            <a:r>
              <a:rPr lang="es-MX" sz="6400" dirty="0">
                <a:latin typeface="Bahnschrift Light SemiCondensed" panose="020B0502040204020203" pitchFamily="34" charset="0"/>
              </a:rPr>
              <a:t>Elaboración de un </a:t>
            </a:r>
            <a:r>
              <a:rPr lang="es-MX" sz="6400" b="1" dirty="0" err="1">
                <a:latin typeface="Bahnschrift Light SemiCondensed" panose="020B0502040204020203" pitchFamily="34" charset="0"/>
              </a:rPr>
              <a:t>kardex</a:t>
            </a:r>
            <a:r>
              <a:rPr lang="es-MX" sz="6400" dirty="0">
                <a:latin typeface="Bahnschrift Light SemiCondensed" panose="020B0502040204020203" pitchFamily="34" charset="0"/>
              </a:rPr>
              <a:t> de entradas y salidas de materias primas y productos terminados. Establecimiento de conteo semanal para conciliar inventario físico y registrado. Medida preventiva contra caducidad y pérdidas por deterioro.</a:t>
            </a:r>
          </a:p>
          <a:p>
            <a:pPr marL="0" indent="0">
              <a:buNone/>
            </a:pPr>
            <a:r>
              <a:rPr lang="es-MX" sz="6400" b="1" dirty="0">
                <a:solidFill>
                  <a:schemeClr val="accent1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8 de septiembre 2025</a:t>
            </a:r>
          </a:p>
          <a:p>
            <a:pPr marL="0" indent="0">
              <a:buNone/>
            </a:pPr>
            <a:r>
              <a:rPr lang="es-MX" sz="6400" dirty="0">
                <a:latin typeface="Bahnschrift Light SemiCondensed" panose="020B0502040204020203" pitchFamily="34" charset="0"/>
              </a:rPr>
              <a:t>Separación de finanzas personales y del negocio. Uso de una </a:t>
            </a:r>
            <a:r>
              <a:rPr lang="es-MX" sz="6400" b="1" dirty="0">
                <a:latin typeface="Bahnschrift Light SemiCondensed" panose="020B0502040204020203" pitchFamily="34" charset="0"/>
              </a:rPr>
              <a:t>cuenta bancaria empresarial</a:t>
            </a:r>
            <a:r>
              <a:rPr lang="es-MX" sz="6400" dirty="0">
                <a:latin typeface="Bahnschrift Light SemiCondensed" panose="020B0502040204020203" pitchFamily="34" charset="0"/>
              </a:rPr>
              <a:t> para ventas, pagos y gastos. Avance hacia conciliaciones claras y posibles financiamientos.</a:t>
            </a:r>
          </a:p>
          <a:p>
            <a:pPr marL="0" indent="0">
              <a:buNone/>
            </a:pPr>
            <a:r>
              <a:rPr lang="es-MX" sz="6400" b="1" dirty="0">
                <a:solidFill>
                  <a:schemeClr val="accent1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9 de septiembre 2025</a:t>
            </a:r>
          </a:p>
          <a:p>
            <a:pPr marL="0" indent="0">
              <a:buNone/>
            </a:pPr>
            <a:r>
              <a:rPr lang="es-MX" sz="6400" dirty="0">
                <a:latin typeface="Bahnschrift Light SemiCondensed" panose="020B0502040204020203" pitchFamily="34" charset="0"/>
              </a:rPr>
              <a:t>Generación de reportes semanales de resultados y balances. Cálculo de costos de producción por litro y utilidades reales. Primer análisis de rentabilidad del negocio.</a:t>
            </a:r>
          </a:p>
          <a:p>
            <a:pPr marL="0" indent="0">
              <a:buNone/>
            </a:pPr>
            <a:r>
              <a:rPr lang="es-MX" sz="6400" b="1" dirty="0">
                <a:solidFill>
                  <a:schemeClr val="accent1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10 de septiembre 2025</a:t>
            </a:r>
            <a:endParaRPr lang="es-MX" sz="6400" dirty="0">
              <a:solidFill>
                <a:schemeClr val="accent1">
                  <a:lumMod val="75000"/>
                </a:schemeClr>
              </a:solidFill>
              <a:latin typeface="Bahnschrift Light SemiCondensed" panose="020B0502040204020203" pitchFamily="34" charset="0"/>
            </a:endParaRPr>
          </a:p>
          <a:p>
            <a:pPr marL="0" indent="0">
              <a:buNone/>
            </a:pPr>
            <a:r>
              <a:rPr lang="es-MX" sz="6400" dirty="0">
                <a:latin typeface="Bahnschrift Light SemiCondensed" panose="020B0502040204020203" pitchFamily="34" charset="0"/>
              </a:rPr>
              <a:t>Comparación entre costos de producción y precios de venta. Evaluación de márgenes de ganancia, competencia y demanda. Establecimiento de precios sostenibles para asegurar utilidad.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 sz="3600" b="1">
                <a:solidFill>
                  <a:srgbClr val="003366"/>
                </a:solidFill>
              </a:defRPr>
            </a:pPr>
            <a:r>
              <a:rPr dirty="0">
                <a:solidFill>
                  <a:schemeClr val="accent1">
                    <a:lumMod val="75000"/>
                  </a:schemeClr>
                </a:solidFill>
              </a:rPr>
              <a:t>Plan de </a:t>
            </a:r>
            <a:r>
              <a:rPr dirty="0" err="1">
                <a:solidFill>
                  <a:schemeClr val="accent1">
                    <a:lumMod val="75000"/>
                  </a:schemeClr>
                </a:solidFill>
              </a:rPr>
              <a:t>Acción</a:t>
            </a:r>
            <a:r>
              <a:rPr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dirty="0" err="1">
                <a:solidFill>
                  <a:schemeClr val="accent1">
                    <a:lumMod val="75000"/>
                  </a:schemeClr>
                </a:solidFill>
              </a:rPr>
              <a:t>Resumen</a:t>
            </a:r>
            <a:r>
              <a:rPr lang="es-MX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5791200" cy="2503489"/>
          </a:xfrm>
        </p:spPr>
        <p:txBody>
          <a:bodyPr/>
          <a:lstStyle/>
          <a:p>
            <a:endParaRPr dirty="0"/>
          </a:p>
          <a:p>
            <a:pPr marL="457200" indent="-457200">
              <a:buFont typeface="+mj-lt"/>
              <a:buAutoNum type="arabicPeriod"/>
              <a:defRPr sz="2000"/>
            </a:pPr>
            <a:r>
              <a:rPr dirty="0" err="1"/>
              <a:t>Identificación</a:t>
            </a:r>
            <a:r>
              <a:rPr dirty="0"/>
              <a:t> de </a:t>
            </a:r>
            <a:r>
              <a:rPr dirty="0" err="1"/>
              <a:t>empresa</a:t>
            </a:r>
            <a:r>
              <a:rPr dirty="0"/>
              <a:t>: Ana Victoria (18-22/08/25).</a:t>
            </a:r>
          </a:p>
          <a:p>
            <a:pPr marL="457200" indent="-457200">
              <a:buFont typeface="+mj-lt"/>
              <a:buAutoNum type="arabicPeriod"/>
              <a:defRPr sz="2000"/>
            </a:pPr>
            <a:r>
              <a:rPr dirty="0" err="1"/>
              <a:t>Identificación</a:t>
            </a:r>
            <a:r>
              <a:rPr dirty="0"/>
              <a:t> de </a:t>
            </a:r>
            <a:r>
              <a:rPr dirty="0" err="1"/>
              <a:t>problemática</a:t>
            </a:r>
            <a:r>
              <a:rPr dirty="0"/>
              <a:t>: José Luis (25/08-05/09/25).</a:t>
            </a:r>
          </a:p>
          <a:p>
            <a:pPr marL="457200" indent="-457200">
              <a:buFont typeface="+mj-lt"/>
              <a:buAutoNum type="arabicPeriod"/>
              <a:defRPr sz="2000"/>
            </a:pPr>
            <a:r>
              <a:rPr dirty="0" err="1"/>
              <a:t>Conoce</a:t>
            </a:r>
            <a:r>
              <a:rPr dirty="0"/>
              <a:t> </a:t>
            </a:r>
            <a:r>
              <a:rPr dirty="0" err="1"/>
              <a:t>tu</a:t>
            </a:r>
            <a:r>
              <a:rPr dirty="0"/>
              <a:t> </a:t>
            </a:r>
            <a:r>
              <a:rPr dirty="0" err="1"/>
              <a:t>empresa</a:t>
            </a:r>
            <a:r>
              <a:rPr dirty="0"/>
              <a:t>: Luis Gustavo (08-12/09/25).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0A94DA7-63BE-49AE-9AF4-1C81DA032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00" y="571500"/>
            <a:ext cx="5286375" cy="52863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Amari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431</Words>
  <Application>Microsoft Office PowerPoint</Application>
  <PresentationFormat>Panorámica</PresentationFormat>
  <Paragraphs>54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Arial Narrow</vt:lpstr>
      <vt:lpstr>Bahnschrift Light SemiCondensed</vt:lpstr>
      <vt:lpstr>Bernard MT Condensed</vt:lpstr>
      <vt:lpstr>Calibri</vt:lpstr>
      <vt:lpstr>Calibri Light</vt:lpstr>
      <vt:lpstr>Tema de Office</vt:lpstr>
      <vt:lpstr>Proyecto Integrador - Equipo 4</vt:lpstr>
      <vt:lpstr>Equipo de Trabajo</vt:lpstr>
      <vt:lpstr>Presentación del Problema</vt:lpstr>
      <vt:lpstr>Objetivo</vt:lpstr>
      <vt:lpstr>Fase de Preparación</vt:lpstr>
      <vt:lpstr>Planeación Paso a Paso</vt:lpstr>
      <vt:lpstr>Plan de Acción (Resumen)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Integrador - Equipo 4</dc:title>
  <dc:subject/>
  <dc:creator/>
  <cp:keywords/>
  <dc:description>generated using python-pptx</dc:description>
  <cp:lastModifiedBy>Rafael</cp:lastModifiedBy>
  <cp:revision>4</cp:revision>
  <dcterms:created xsi:type="dcterms:W3CDTF">2013-01-27T09:14:16Z</dcterms:created>
  <dcterms:modified xsi:type="dcterms:W3CDTF">2025-09-12T02:44:04Z</dcterms:modified>
  <cp:category/>
</cp:coreProperties>
</file>